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490" r:id="rId2"/>
    <p:sldId id="1619" r:id="rId3"/>
    <p:sldId id="1620" r:id="rId4"/>
    <p:sldId id="1621" r:id="rId5"/>
    <p:sldId id="1622" r:id="rId6"/>
    <p:sldId id="1598" r:id="rId7"/>
    <p:sldId id="1541" r:id="rId8"/>
    <p:sldId id="1542" r:id="rId9"/>
    <p:sldId id="1613" r:id="rId10"/>
    <p:sldId id="1616" r:id="rId11"/>
    <p:sldId id="1617" r:id="rId12"/>
    <p:sldId id="1543" r:id="rId13"/>
    <p:sldId id="1545" r:id="rId14"/>
    <p:sldId id="1605" r:id="rId15"/>
    <p:sldId id="1546" r:id="rId16"/>
    <p:sldId id="1547" r:id="rId17"/>
    <p:sldId id="1548" r:id="rId18"/>
    <p:sldId id="1549" r:id="rId19"/>
    <p:sldId id="1550" r:id="rId20"/>
    <p:sldId id="1551" r:id="rId21"/>
    <p:sldId id="1552" r:id="rId22"/>
    <p:sldId id="1553" r:id="rId23"/>
    <p:sldId id="1554" r:id="rId24"/>
    <p:sldId id="1555" r:id="rId25"/>
    <p:sldId id="1556" r:id="rId26"/>
    <p:sldId id="1557" r:id="rId27"/>
    <p:sldId id="1558" r:id="rId28"/>
    <p:sldId id="1559" r:id="rId29"/>
    <p:sldId id="1560" r:id="rId30"/>
    <p:sldId id="1561" r:id="rId31"/>
    <p:sldId id="1562" r:id="rId32"/>
    <p:sldId id="1563" r:id="rId33"/>
    <p:sldId id="1564" r:id="rId34"/>
    <p:sldId id="1565" r:id="rId35"/>
    <p:sldId id="1566" r:id="rId36"/>
    <p:sldId id="1567" r:id="rId37"/>
    <p:sldId id="1568" r:id="rId38"/>
    <p:sldId id="1569" r:id="rId39"/>
    <p:sldId id="1570" r:id="rId40"/>
    <p:sldId id="1571" r:id="rId41"/>
    <p:sldId id="1618" r:id="rId42"/>
  </p:sldIdLst>
  <p:sldSz cx="9144000" cy="6858000" type="letter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">
          <p15:clr>
            <a:srgbClr val="A4A3A4"/>
          </p15:clr>
        </p15:guide>
        <p15:guide id="2" pos="52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0078"/>
    <a:srgbClr val="FF9999"/>
    <a:srgbClr val="003366"/>
    <a:srgbClr val="FB012B"/>
    <a:srgbClr val="00DEC9"/>
    <a:srgbClr val="DDDDDD"/>
    <a:srgbClr val="DAE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65324" autoAdjust="0"/>
  </p:normalViewPr>
  <p:slideViewPr>
    <p:cSldViewPr snapToGrid="0">
      <p:cViewPr varScale="1">
        <p:scale>
          <a:sx n="95" d="100"/>
          <a:sy n="95" d="100"/>
        </p:scale>
        <p:origin x="1467" y="37"/>
      </p:cViewPr>
      <p:guideLst>
        <p:guide orient="horz" pos="1027"/>
        <p:guide pos="52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17"/>
    </p:cViewPr>
  </p:sorterViewPr>
  <p:notesViewPr>
    <p:cSldViewPr snapToGrid="0">
      <p:cViewPr>
        <p:scale>
          <a:sx n="66" d="100"/>
          <a:sy n="66" d="100"/>
        </p:scale>
        <p:origin x="-2340" y="-516"/>
      </p:cViewPr>
      <p:guideLst>
        <p:guide orient="horz" pos="2882"/>
        <p:guide pos="216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6ABDD222-657A-4E95-83B1-6580CA75560F}" type="datetime1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1563"/>
            <a:ext cx="2973388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91563"/>
            <a:ext cx="297338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6DA0FF6C-46D4-4849-8C1E-4707B8ED14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48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9501188" y="28575"/>
            <a:ext cx="2952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8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250363" y="8780463"/>
            <a:ext cx="5461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26DF21E9-D5DB-4F32-8346-727EA7201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22325" y="1387475"/>
            <a:ext cx="524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4341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0" y="131763"/>
            <a:ext cx="5764213" cy="43227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4863" y="4767263"/>
            <a:ext cx="76962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0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57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938717" indent="-36104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444181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2021853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599525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3177197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754869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4332542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910214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D936636-9C5A-944D-AAEE-101EDDC3163B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3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938717" indent="-36104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444181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2021853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599525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3177197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754869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4332542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910214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AF2DBA4-E1DD-7B47-8589-95BE7BA215B3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938717" indent="-36104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444181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2021853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599525" indent="-28883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3177197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754869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4332542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910214" indent="-2888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501C2C-6397-1640-892C-688F58E86D06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68" descr="McK_logotype_pos_black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6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VERTRAULICH</a:t>
              </a:r>
            </a:p>
          </p:txBody>
        </p:sp>
        <p:sp>
          <p:nvSpPr>
            <p:cNvPr id="7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Dokument</a:t>
              </a:r>
            </a:p>
          </p:txBody>
        </p:sp>
        <p:sp>
          <p:nvSpPr>
            <p:cNvPr id="8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Date</a:t>
              </a:r>
            </a:p>
          </p:txBody>
        </p:sp>
        <p:sp>
          <p:nvSpPr>
            <p:cNvPr id="9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820738" eaLnBrk="0" hangingPunct="0">
                <a:defRPr/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0" name="Rectangle 1060"/>
          <p:cNvSpPr>
            <a:spLocks noChangeArrowheads="1"/>
          </p:cNvSpPr>
          <p:nvPr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933450" eaLnBrk="0" hangingPunct="0">
              <a:defRPr/>
            </a:pPr>
            <a:r>
              <a:rPr lang="en-US" sz="900"/>
              <a:t>Copyright 2001</a:t>
            </a: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oc id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F3957-3631-462B-A36C-0ED8FC09E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80E77-E45A-4179-83FE-E7766F514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02EAF-A882-4866-8B0C-27DDDED4B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BF712-6E9A-4379-8A53-CC0095B80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F46AB-0EA9-4437-B2B4-19D319D41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42DA6-B8D8-41AC-98AE-79C5B64BB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737E0-0324-47FA-BA29-E30D4E93C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71568-0528-41AA-B241-E195FE132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0D093-75BA-4BA3-81D3-AF580C95B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8CD1-BD88-4066-9F63-D054E15718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E2FEA-1A86-40AB-9F33-1565B762C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41F72CD-55EA-4060-BD20-D6A21F536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3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12813">
                <a:defRPr/>
              </a:pPr>
              <a:r>
                <a:rPr lang="en-US" b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defTabSz="912813">
                <a:tabLst>
                  <a:tab pos="544513" algn="r"/>
                </a:tabLst>
                <a:defRPr/>
              </a:pPr>
              <a:r>
                <a:rPr lang="en-US" sz="1200" b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defTabSz="912813">
                <a:spcBef>
                  <a:spcPct val="20000"/>
                </a:spcBef>
                <a:tabLst>
                  <a:tab pos="544513" algn="r"/>
                </a:tabLst>
                <a:defRPr/>
              </a:pPr>
              <a:r>
                <a:rPr lang="en-US" sz="1200" b="0">
                  <a:solidFill>
                    <a:srgbClr val="000000"/>
                  </a:solidFill>
                </a:rPr>
                <a:t>	Quelle:	Source</a:t>
              </a:r>
            </a:p>
          </p:txBody>
        </p:sp>
      </p:grpSp>
      <p:grpSp>
        <p:nvGrpSpPr>
          <p:cNvPr id="1031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</p:sldLayoutIdLst>
  <p:transition>
    <p:zoom/>
    <p:sndAc>
      <p:endSnd/>
    </p:sndAc>
  </p:transition>
  <p:hf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912813" rtl="0" eaLnBrk="0" fontAlgn="base" hangingPunct="0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eaLnBrk="0" fontAlgn="base" hangingPunct="0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eaLnBrk="0" fontAlgn="base" hangingPunct="0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eaLnBrk="0" fontAlgn="base" hangingPunct="0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eaLnBrk="0" fontAlgn="base" hangingPunct="0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1339283"/>
            <a:ext cx="7337198" cy="4049146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79" name="Rectangle 3"/>
          <p:cNvSpPr>
            <a:spLocks noChangeArrowheads="1"/>
          </p:cNvSpPr>
          <p:nvPr/>
        </p:nvSpPr>
        <p:spPr bwMode="auto">
          <a:xfrm>
            <a:off x="1263730" y="1375469"/>
            <a:ext cx="7444839" cy="299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2286000" indent="-2286000" algn="l" defTabSz="912813">
              <a:lnSpc>
                <a:spcPct val="110000"/>
              </a:lnSpc>
              <a:spcBef>
                <a:spcPct val="0"/>
              </a:spcBef>
              <a:tabLst>
                <a:tab pos="2286000" algn="l"/>
              </a:tabLst>
            </a:pPr>
            <a:r>
              <a:rPr lang="en-US" sz="3200" dirty="0" smtClean="0">
                <a:solidFill>
                  <a:schemeClr val="tx2"/>
                </a:solidFill>
              </a:rPr>
              <a:t>SESSION 18  	</a:t>
            </a:r>
          </a:p>
          <a:p>
            <a:pPr marL="2286000" indent="-2286000" algn="l" defTabSz="912813">
              <a:lnSpc>
                <a:spcPct val="110000"/>
              </a:lnSpc>
              <a:spcBef>
                <a:spcPct val="0"/>
              </a:spcBef>
              <a:tabLst>
                <a:tab pos="2286000" algn="l"/>
              </a:tabLst>
            </a:pPr>
            <a:r>
              <a:rPr lang="en-US" sz="3200" dirty="0" smtClean="0">
                <a:solidFill>
                  <a:schemeClr val="tx2"/>
                </a:solidFill>
              </a:rPr>
              <a:t>DIGITAL DISPLAY ADVERTISING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418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62507" y="3612715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Texas MSBA 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  <p:extLst>
      <p:ext uri="{BB962C8B-B14F-4D97-AF65-F5344CB8AC3E}">
        <p14:creationId xmlns:p14="http://schemas.microsoft.com/office/powerpoint/2010/main" val="359174026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warbyparker.com/media/wysiwyg/retail/retail-phil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5751"/>
            <a:ext cx="4114800" cy="21907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http://www.warbyparker.com/media/wysiwyg/retail/retail-chica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2251"/>
            <a:ext cx="4180415" cy="22923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37196" r="67384" b="12752"/>
          <a:stretch>
            <a:fillRect/>
          </a:stretch>
        </p:blipFill>
        <p:spPr bwMode="auto">
          <a:xfrm>
            <a:off x="5257800" y="1718734"/>
            <a:ext cx="3048000" cy="4290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09575" y="267606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FIELD EXPERIMENTS</a:t>
            </a:r>
            <a:endParaRPr lang="en-US" kern="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763587" y="774018"/>
            <a:ext cx="744979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46615" y="861299"/>
            <a:ext cx="8793162" cy="292388"/>
          </a:xfrm>
        </p:spPr>
        <p:txBody>
          <a:bodyPr/>
          <a:lstStyle/>
          <a:p>
            <a:r>
              <a:rPr lang="en-US" dirty="0" smtClean="0"/>
              <a:t>Channel Structure at </a:t>
            </a:r>
            <a:r>
              <a:rPr lang="en-US" dirty="0" err="1" smtClean="0"/>
              <a:t>Warby</a:t>
            </a:r>
            <a:r>
              <a:rPr lang="en-US" dirty="0" smtClean="0"/>
              <a:t> Parker:  Showrooms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57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>
            <a:spLocks noGrp="1"/>
          </p:cNvSpPr>
          <p:nvPr>
            <p:ph idx="4294967295"/>
          </p:nvPr>
        </p:nvSpPr>
        <p:spPr>
          <a:xfrm>
            <a:off x="563562" y="1649413"/>
            <a:ext cx="1493838" cy="949325"/>
          </a:xfrm>
        </p:spPr>
        <p:txBody>
          <a:bodyPr rtlCol="0" anchor="ctr">
            <a:noAutofit/>
          </a:bodyPr>
          <a:lstStyle/>
          <a:p>
            <a:pPr marL="0" indent="0" algn="ctr" fontAlgn="auto"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sz="1800" dirty="0" smtClean="0">
                <a:ea typeface="Cambria Math" panose="02040503050406030204" pitchFamily="18" charset="0"/>
                <a:cs typeface="Calibri" panose="020F0502020204030204" pitchFamily="34" charset="0"/>
              </a:rPr>
              <a:t>Web Sales</a:t>
            </a:r>
            <a:endParaRPr lang="en-US" sz="1800" dirty="0"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96901" y="3361267"/>
            <a:ext cx="1494367" cy="948267"/>
          </a:xfrm>
          <a:prstGeom prst="rect">
            <a:avLst/>
          </a:prstGeom>
        </p:spPr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595959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595959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595959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595959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1219170"/>
            <a:r>
              <a:rPr lang="en-US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Home Try On 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485" name="Group 12"/>
          <p:cNvGrpSpPr>
            <a:grpSpLocks/>
          </p:cNvGrpSpPr>
          <p:nvPr/>
        </p:nvGrpSpPr>
        <p:grpSpPr bwMode="auto">
          <a:xfrm>
            <a:off x="3045885" y="3062434"/>
            <a:ext cx="1439333" cy="1497253"/>
            <a:chOff x="2094196" y="3027603"/>
            <a:chExt cx="1439303" cy="1496640"/>
          </a:xfrm>
        </p:grpSpPr>
        <p:sp>
          <p:nvSpPr>
            <p:cNvPr id="20512" name="Rectangle 2"/>
            <p:cNvSpPr>
              <a:spLocks noChangeArrowheads="1"/>
            </p:cNvSpPr>
            <p:nvPr/>
          </p:nvSpPr>
          <p:spPr bwMode="auto">
            <a:xfrm>
              <a:off x="2094196" y="4062767"/>
              <a:ext cx="1439303" cy="46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Select any five pairs of glasses</a:t>
              </a:r>
            </a:p>
          </p:txBody>
        </p:sp>
        <p:pic>
          <p:nvPicPr>
            <p:cNvPr id="20513" name="Picture 5" descr="http://rlv.zcache.com/black_glasses_icon_mousepad-p144791169629576294envq7_4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609" y="3027603"/>
              <a:ext cx="1088476" cy="1088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86" name="Group 10"/>
          <p:cNvGrpSpPr>
            <a:grpSpLocks/>
          </p:cNvGrpSpPr>
          <p:nvPr/>
        </p:nvGrpSpPr>
        <p:grpSpPr bwMode="auto">
          <a:xfrm>
            <a:off x="4828118" y="3134401"/>
            <a:ext cx="1447800" cy="1353796"/>
            <a:chOff x="3753182" y="3170141"/>
            <a:chExt cx="1446245" cy="1354547"/>
          </a:xfrm>
        </p:grpSpPr>
        <p:pic>
          <p:nvPicPr>
            <p:cNvPr id="20510" name="Picture 7" descr="http://www.filmtransfer.com/images/pages/promotions/icon-150x130-UPS-deliver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929" y="3170141"/>
              <a:ext cx="14287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11" name="Rectangle 3"/>
            <p:cNvSpPr>
              <a:spLocks noChangeArrowheads="1"/>
            </p:cNvSpPr>
            <p:nvPr/>
          </p:nvSpPr>
          <p:spPr bwMode="auto">
            <a:xfrm>
              <a:off x="3753182" y="4062767"/>
              <a:ext cx="1446245" cy="46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They’ll ship them to you for free</a:t>
              </a:r>
            </a:p>
          </p:txBody>
        </p:sp>
      </p:grpSp>
      <p:grpSp>
        <p:nvGrpSpPr>
          <p:cNvPr id="20487" name="Group 11"/>
          <p:cNvGrpSpPr>
            <a:grpSpLocks/>
          </p:cNvGrpSpPr>
          <p:nvPr/>
        </p:nvGrpSpPr>
        <p:grpSpPr bwMode="auto">
          <a:xfrm>
            <a:off x="6618818" y="3138636"/>
            <a:ext cx="1498600" cy="1344722"/>
            <a:chOff x="5554908" y="3170141"/>
            <a:chExt cx="1498024" cy="1345084"/>
          </a:xfrm>
        </p:grpSpPr>
        <p:pic>
          <p:nvPicPr>
            <p:cNvPr id="20508" name="Picture 9" descr="http://encorelimos.com/wp-content/uploads/2011/10/cale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683" y="3170141"/>
              <a:ext cx="1008475" cy="926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9" name="Rectangle 4"/>
            <p:cNvSpPr>
              <a:spLocks noChangeArrowheads="1"/>
            </p:cNvSpPr>
            <p:nvPr/>
          </p:nvSpPr>
          <p:spPr bwMode="auto">
            <a:xfrm>
              <a:off x="5554908" y="4053436"/>
              <a:ext cx="1498024" cy="461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You’ll have five days to try out the frames</a:t>
              </a: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584201" y="5071533"/>
            <a:ext cx="1494367" cy="950384"/>
          </a:xfrm>
          <a:prstGeom prst="rect">
            <a:avLst/>
          </a:prstGeom>
        </p:spPr>
        <p:txBody>
          <a:bodyPr lIns="91438" tIns="45719" rIns="91438" bIns="45719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 i="1" dirty="0">
                <a:solidFill>
                  <a:srgbClr val="000099"/>
                </a:solidFill>
                <a:latin typeface="Calibri" panose="020F0502020204030204" pitchFamily="34" charset="0"/>
                <a:ea typeface="Cambria Math" pitchFamily="18" charset="0"/>
                <a:cs typeface="Calibri" panose="020F0502020204030204" pitchFamily="34" charset="0"/>
              </a:rPr>
              <a:t>Visit a Showroom</a:t>
            </a:r>
          </a:p>
        </p:txBody>
      </p:sp>
      <p:grpSp>
        <p:nvGrpSpPr>
          <p:cNvPr id="20489" name="Group 6"/>
          <p:cNvGrpSpPr>
            <a:grpSpLocks/>
          </p:cNvGrpSpPr>
          <p:nvPr/>
        </p:nvGrpSpPr>
        <p:grpSpPr bwMode="auto">
          <a:xfrm>
            <a:off x="3536951" y="4923368"/>
            <a:ext cx="1742016" cy="1245601"/>
            <a:chOff x="2705158" y="4958275"/>
            <a:chExt cx="1742220" cy="1245668"/>
          </a:xfrm>
        </p:grpSpPr>
        <p:pic>
          <p:nvPicPr>
            <p:cNvPr id="20506" name="Picture 11" descr="Warby Parker Showro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58" y="4958275"/>
              <a:ext cx="1742220" cy="87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7" name="Rectangle 45"/>
            <p:cNvSpPr>
              <a:spLocks noChangeArrowheads="1"/>
            </p:cNvSpPr>
            <p:nvPr/>
          </p:nvSpPr>
          <p:spPr bwMode="auto">
            <a:xfrm>
              <a:off x="2856617" y="5742253"/>
              <a:ext cx="1439303" cy="46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Locate one of the 20 Showrooms</a:t>
              </a:r>
            </a:p>
          </p:txBody>
        </p:sp>
      </p:grpSp>
      <p:grpSp>
        <p:nvGrpSpPr>
          <p:cNvPr id="20490" name="Group 5"/>
          <p:cNvGrpSpPr>
            <a:grpSpLocks/>
          </p:cNvGrpSpPr>
          <p:nvPr/>
        </p:nvGrpSpPr>
        <p:grpSpPr bwMode="auto">
          <a:xfrm>
            <a:off x="5969000" y="4904316"/>
            <a:ext cx="1439333" cy="1285152"/>
            <a:chOff x="4867205" y="4864971"/>
            <a:chExt cx="1439303" cy="1284839"/>
          </a:xfrm>
        </p:grpSpPr>
        <p:pic>
          <p:nvPicPr>
            <p:cNvPr id="20504" name="Picture 8" descr="http://www.myshopbazzar.com/blog/wp-content/uploads/2011/08/e-shopping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910" y="4864971"/>
              <a:ext cx="1063893" cy="1063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Rectangle 46"/>
            <p:cNvSpPr>
              <a:spLocks noChangeArrowheads="1"/>
            </p:cNvSpPr>
            <p:nvPr/>
          </p:nvSpPr>
          <p:spPr bwMode="auto">
            <a:xfrm>
              <a:off x="4867205" y="5872878"/>
              <a:ext cx="1439303" cy="27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Visit the Showroom</a:t>
              </a:r>
            </a:p>
          </p:txBody>
        </p:sp>
      </p:grpSp>
      <p:grpSp>
        <p:nvGrpSpPr>
          <p:cNvPr id="20491" name="Group 8"/>
          <p:cNvGrpSpPr>
            <a:grpSpLocks/>
          </p:cNvGrpSpPr>
          <p:nvPr/>
        </p:nvGrpSpPr>
        <p:grpSpPr bwMode="auto">
          <a:xfrm>
            <a:off x="5850467" y="1447800"/>
            <a:ext cx="1676400" cy="1243567"/>
            <a:chOff x="4598906" y="1604865"/>
            <a:chExt cx="1678108" cy="1244017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58206" y="1604865"/>
              <a:ext cx="1359509" cy="9273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3" name="Rectangle 50"/>
            <p:cNvSpPr>
              <a:spLocks noChangeArrowheads="1"/>
            </p:cNvSpPr>
            <p:nvPr/>
          </p:nvSpPr>
          <p:spPr bwMode="auto">
            <a:xfrm>
              <a:off x="4598906" y="2571783"/>
              <a:ext cx="1678108" cy="277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Decide on your glasses</a:t>
              </a:r>
            </a:p>
          </p:txBody>
        </p:sp>
      </p:grpSp>
      <p:grpSp>
        <p:nvGrpSpPr>
          <p:cNvPr id="20492" name="Group 7"/>
          <p:cNvGrpSpPr>
            <a:grpSpLocks/>
          </p:cNvGrpSpPr>
          <p:nvPr/>
        </p:nvGrpSpPr>
        <p:grpSpPr bwMode="auto">
          <a:xfrm>
            <a:off x="3689351" y="1447800"/>
            <a:ext cx="1439333" cy="1241357"/>
            <a:chOff x="2427739" y="1604865"/>
            <a:chExt cx="1439303" cy="1241423"/>
          </a:xfrm>
        </p:grpSpPr>
        <p:pic>
          <p:nvPicPr>
            <p:cNvPr id="20500" name="Picture 6" descr="http://retailnewsalert.com/wp-content/uploads/2010/09/OnlineShopper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892" y="1604865"/>
              <a:ext cx="1122997" cy="111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1" name="Rectangle 47"/>
            <p:cNvSpPr>
              <a:spLocks noChangeArrowheads="1"/>
            </p:cNvSpPr>
            <p:nvPr/>
          </p:nvSpPr>
          <p:spPr bwMode="auto">
            <a:xfrm>
              <a:off x="2427739" y="2569274"/>
              <a:ext cx="1439303" cy="277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Visit website</a:t>
              </a:r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2258484" y="1426634"/>
            <a:ext cx="0" cy="476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4200" y="2855384"/>
            <a:ext cx="793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4200" y="4749800"/>
            <a:ext cx="793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>
            <a:off x="4923367" y="2008717"/>
            <a:ext cx="999067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60"/>
          <p:cNvCxnSpPr>
            <a:cxnSpLocks noChangeShapeType="1"/>
          </p:cNvCxnSpPr>
          <p:nvPr/>
        </p:nvCxnSpPr>
        <p:spPr bwMode="auto">
          <a:xfrm>
            <a:off x="4366685" y="3606417"/>
            <a:ext cx="381000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63"/>
          <p:cNvCxnSpPr>
            <a:cxnSpLocks noChangeShapeType="1"/>
          </p:cNvCxnSpPr>
          <p:nvPr/>
        </p:nvCxnSpPr>
        <p:spPr bwMode="auto">
          <a:xfrm>
            <a:off x="6324603" y="3606417"/>
            <a:ext cx="518583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65"/>
          <p:cNvCxnSpPr>
            <a:cxnSpLocks noChangeShapeType="1"/>
          </p:cNvCxnSpPr>
          <p:nvPr/>
        </p:nvCxnSpPr>
        <p:spPr bwMode="auto">
          <a:xfrm>
            <a:off x="5221818" y="5461000"/>
            <a:ext cx="876300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Title 1"/>
          <p:cNvSpPr txBox="1">
            <a:spLocks/>
          </p:cNvSpPr>
          <p:nvPr/>
        </p:nvSpPr>
        <p:spPr>
          <a:xfrm>
            <a:off x="409575" y="267606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FIELD EXPERIMENTS</a:t>
            </a:r>
            <a:endParaRPr lang="en-US" kern="0" dirty="0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409576" y="815635"/>
            <a:ext cx="8201024" cy="425334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4381" y="822755"/>
            <a:ext cx="82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What Happened to Web and HTO Channels when Showrooms Opened?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Curved Left Arrow 1"/>
          <p:cNvSpPr/>
          <p:nvPr/>
        </p:nvSpPr>
        <p:spPr bwMode="auto">
          <a:xfrm flipV="1">
            <a:off x="8248650" y="2166257"/>
            <a:ext cx="547007" cy="1774372"/>
          </a:xfrm>
          <a:prstGeom prst="curvedLef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urved Left Arrow 40"/>
          <p:cNvSpPr/>
          <p:nvPr/>
        </p:nvSpPr>
        <p:spPr bwMode="auto">
          <a:xfrm flipV="1">
            <a:off x="8137920" y="1752600"/>
            <a:ext cx="679508" cy="4071257"/>
          </a:xfrm>
          <a:prstGeom prst="curvedLef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7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5" name="Group 18"/>
          <p:cNvGrpSpPr>
            <a:grpSpLocks/>
          </p:cNvGrpSpPr>
          <p:nvPr/>
        </p:nvGrpSpPr>
        <p:grpSpPr bwMode="auto">
          <a:xfrm>
            <a:off x="1905789" y="1929233"/>
            <a:ext cx="5257799" cy="3401482"/>
            <a:chOff x="1785999" y="1847461"/>
            <a:chExt cx="6228448" cy="4267200"/>
          </a:xfrm>
        </p:grpSpPr>
        <p:pic>
          <p:nvPicPr>
            <p:cNvPr id="256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999" y="1847461"/>
              <a:ext cx="6228448" cy="426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83754" y="3645721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00223" y="4760146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68729" y="3981061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44786" y="2788471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97456" y="4696570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www.psdgraphics.com/file/market-stor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2464" y="3340921"/>
              <a:ext cx="274676" cy="205478"/>
            </a:xfrm>
            <a:prstGeom prst="rect">
              <a:avLst/>
            </a:prstGeom>
            <a:noFill/>
            <a:effectLst>
              <a:glow rad="127000">
                <a:schemeClr val="accent4">
                  <a:lumMod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2290314" y="3667714"/>
              <a:ext cx="831979" cy="831791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364395" y="2474153"/>
              <a:ext cx="834829" cy="834638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620996" y="4445382"/>
              <a:ext cx="831979" cy="834638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304815" y="3331580"/>
              <a:ext cx="831979" cy="834640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484402" y="3026781"/>
              <a:ext cx="831979" cy="834638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6219423" y="4382713"/>
              <a:ext cx="831979" cy="831791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34" name="Picture 6" descr="http://retailnewsalert.com/wp-content/uploads/2010/09/OnlineShopp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948" y="2734907"/>
              <a:ext cx="1382612" cy="13787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01988" y="63852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DIGITAL MARKETING AND FIELD EXPERIMENTS</a:t>
            </a:r>
            <a:endParaRPr lang="en-US" kern="0" dirty="0"/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763584" y="525912"/>
            <a:ext cx="7542213" cy="466951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45818" y="563398"/>
            <a:ext cx="697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tx2"/>
                </a:solidFill>
              </a:rPr>
              <a:t>Warby</a:t>
            </a:r>
            <a:r>
              <a:rPr lang="en-US" sz="1800" dirty="0" smtClean="0">
                <a:solidFill>
                  <a:schemeClr val="tx2"/>
                </a:solidFill>
              </a:rPr>
              <a:t> Parker Showrooms:  Treatment and Control Groups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584" y="1167768"/>
            <a:ext cx="7957900" cy="784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l" eaLnBrk="0" hangingPunct="0">
              <a:spcBef>
                <a:spcPts val="6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Treatment Group:  Customers </a:t>
            </a:r>
            <a:r>
              <a:rPr lang="en-US" sz="2000" u="sng" dirty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within a 30-mile radius of a </a:t>
            </a:r>
            <a:r>
              <a:rPr lang="en-US" sz="2000" u="sng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showroom </a:t>
            </a:r>
          </a:p>
          <a:p>
            <a:pPr marL="457200" indent="-457200" algn="l" eaLnBrk="0" hangingPunct="0">
              <a:spcBef>
                <a:spcPts val="6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Control Group:  Customers </a:t>
            </a:r>
            <a:r>
              <a:rPr lang="en-US" sz="2000" u="sng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outside </a:t>
            </a:r>
            <a:r>
              <a:rPr lang="en-US" sz="2000" u="sng" dirty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a 30-mile radius of a </a:t>
            </a:r>
            <a:r>
              <a:rPr lang="en-US" sz="2000" u="sng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showroom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9619" y="5595123"/>
            <a:ext cx="7957900" cy="10926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l" eaLnBrk="0" hangingPunct="0">
              <a:spcBef>
                <a:spcPts val="6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What I really would love to do is set up showrooms then randomly assign consumers to live near or far</a:t>
            </a:r>
          </a:p>
          <a:p>
            <a:pPr marL="457200" indent="-457200" algn="l" eaLnBrk="0" hangingPunct="0">
              <a:spcBef>
                <a:spcPts val="6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This is exactly what I can do in a Digital A/B Test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02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49" y="741363"/>
            <a:ext cx="7784881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196" y="741366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Is Digital Display Advertising Effective?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Rounded Rectangle 1"/>
          <p:cNvSpPr>
            <a:spLocks noChangeAspect="1"/>
          </p:cNvSpPr>
          <p:nvPr/>
        </p:nvSpPr>
        <p:spPr bwMode="auto">
          <a:xfrm>
            <a:off x="1239011" y="4070142"/>
            <a:ext cx="1336718" cy="9601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>
            <a:cxnSpLocks noChangeAspect="1"/>
          </p:cNvCxnSpPr>
          <p:nvPr/>
        </p:nvCxnSpPr>
        <p:spPr bwMode="auto">
          <a:xfrm flipV="1">
            <a:off x="2787051" y="4059052"/>
            <a:ext cx="939822" cy="27167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3849229" y="3461649"/>
            <a:ext cx="1497831" cy="86907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792389" y="4857334"/>
            <a:ext cx="1497831" cy="86907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4989" y="4180870"/>
            <a:ext cx="88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Serve an Ad to User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7432" y="3619303"/>
            <a:ext cx="11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Treatment Condition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0591" y="5030262"/>
            <a:ext cx="11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Control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Condition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1" name="Straight Arrow Connector 20"/>
          <p:cNvCxnSpPr>
            <a:cxnSpLocks noChangeAspect="1"/>
          </p:cNvCxnSpPr>
          <p:nvPr/>
        </p:nvCxnSpPr>
        <p:spPr bwMode="auto">
          <a:xfrm>
            <a:off x="2787051" y="4721497"/>
            <a:ext cx="939822" cy="27167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3630140" y="2412114"/>
            <a:ext cx="1936006" cy="58095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Random Assignment</a:t>
            </a:r>
          </a:p>
        </p:txBody>
      </p:sp>
      <p:cxnSp>
        <p:nvCxnSpPr>
          <p:cNvPr id="24" name="Straight Arrow Connector 23"/>
          <p:cNvCxnSpPr>
            <a:cxnSpLocks noChangeAspect="1"/>
          </p:cNvCxnSpPr>
          <p:nvPr/>
        </p:nvCxnSpPr>
        <p:spPr bwMode="auto">
          <a:xfrm flipV="1">
            <a:off x="5434685" y="3452789"/>
            <a:ext cx="939822" cy="27167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cxnSpLocks noChangeAspect="1"/>
          </p:cNvCxnSpPr>
          <p:nvPr/>
        </p:nvCxnSpPr>
        <p:spPr bwMode="auto">
          <a:xfrm>
            <a:off x="5468422" y="5401344"/>
            <a:ext cx="939822" cy="27167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451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73" y="2240733"/>
            <a:ext cx="1313180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Image result for smokey the bear digital 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73" y="4857333"/>
            <a:ext cx="1282446" cy="18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3761604" y="3197247"/>
            <a:ext cx="1652135" cy="2736894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168855" y="3197247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095134" y="3204605"/>
            <a:ext cx="1652135" cy="2736894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987053" y="2393641"/>
            <a:ext cx="1936006" cy="58095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Algorithm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Makes Targeting Decision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6249" y="1346469"/>
            <a:ext cx="778488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tx2"/>
              </a:buClr>
              <a:buSzPct val="70000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Set Up for a Digital Display A/B Test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995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16428" y="150209"/>
          <a:ext cx="7823364" cy="786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name="Document" r:id="rId3" imgW="6872357" imgH="6892664" progId="Word.Document.12">
                  <p:embed/>
                </p:oleObj>
              </mc:Choice>
              <mc:Fallback>
                <p:oleObj name="Document" r:id="rId3" imgW="6872357" imgH="6892664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6428" y="150209"/>
                        <a:ext cx="7823364" cy="7860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0646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50" y="1950048"/>
            <a:ext cx="4459521" cy="76547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49" y="741363"/>
            <a:ext cx="7784881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196" y="741366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Is Digital Display Advertising Effective?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6249" y="1346469"/>
            <a:ext cx="778488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tx2"/>
              </a:buClr>
              <a:buSzPct val="70000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itchFamily="18" charset="0"/>
              </a:rPr>
              <a:t>Data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210" y="4332364"/>
            <a:ext cx="7289975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Campaign ran for ~three months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Over 14.5 million impressions served to nearly 590,000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have a random sample of 50,000 of the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begin by checking the count and percentage of users in the treatment and control groups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Test=1:  Treatment Group (saw handbag ad)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Test=0:  Control Group (saw PSA ad)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6355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196" y="741366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9966" y="1558215"/>
            <a:ext cx="57933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Check the number and % of respondents in the test and control conditions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1568" t="37012" r="14017" b="18588"/>
          <a:stretch/>
        </p:blipFill>
        <p:spPr>
          <a:xfrm>
            <a:off x="1251836" y="2167541"/>
            <a:ext cx="5999864" cy="45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3205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66" y="2048351"/>
            <a:ext cx="6096350" cy="44387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196" y="741366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9966" y="1558215"/>
            <a:ext cx="57933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Check the number and % of respondents in the test and control conditions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41" y="3734824"/>
            <a:ext cx="2844477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03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5" y="1086936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Verify Randomization?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525" t="36027" r="14018" b="18390"/>
          <a:stretch/>
        </p:blipFill>
        <p:spPr>
          <a:xfrm>
            <a:off x="501475" y="1885558"/>
            <a:ext cx="7764576" cy="40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48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5" y="1086936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Verify Randomization?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9420" t="36889" r="14013" b="17921"/>
          <a:stretch/>
        </p:blipFill>
        <p:spPr>
          <a:xfrm>
            <a:off x="501475" y="2029479"/>
            <a:ext cx="8027634" cy="41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72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81001"/>
            <a:ext cx="5486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i="1" dirty="0" smtClean="0"/>
              <a:t>Source: IAB PwC Internet Ad Revenue Report 2016 </a:t>
            </a:r>
            <a:endParaRPr lang="en-US" sz="700" i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4193" y="86828"/>
            <a:ext cx="8229600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54478" y="529756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3807" y="509138"/>
            <a:ext cx="593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Format Shares Over Time (% of Revenues)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96" y="1033142"/>
            <a:ext cx="5884232" cy="54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2220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5" y="1086936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Does Advertising Work?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1384" t="41676" r="33870" b="12610"/>
          <a:stretch/>
        </p:blipFill>
        <p:spPr>
          <a:xfrm>
            <a:off x="1625421" y="1832835"/>
            <a:ext cx="5270378" cy="4075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1" y="3294365"/>
            <a:ext cx="27432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18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475" y="1086936"/>
            <a:ext cx="77029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Test if These Proportions are Significantly Different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Enter Proportions and Sample Size into “z-test for proportions” tab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475" y="4568156"/>
            <a:ext cx="7702901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Logistic Regression is another way to test for the effect of advertising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Logistic Regression is a model that accounts for the fact that the conversion variable is either 1 or 0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would like an estimate of the probability of conversion for test users and control users.  Logistic regression gives us this.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8" y="2042347"/>
            <a:ext cx="7995822" cy="18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183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5" y="1086936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Logistic Regression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080" t="21052" r="34428" b="11821"/>
          <a:stretch/>
        </p:blipFill>
        <p:spPr>
          <a:xfrm>
            <a:off x="1090063" y="1734202"/>
            <a:ext cx="6432267" cy="46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224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475" y="1086936"/>
            <a:ext cx="770290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Logistic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Y variable is Conversion (in Column B)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X variable is Test (in Column C)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6991" t="20744" r="34187" b="11998"/>
          <a:stretch/>
        </p:blipFill>
        <p:spPr>
          <a:xfrm>
            <a:off x="435128" y="2039230"/>
            <a:ext cx="8268271" cy="59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42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1475" y="1086936"/>
            <a:ext cx="770290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Logistic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Y variable is Conversion (in Column B)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X variable is Test (in Column C)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81100" y="6320888"/>
          <a:ext cx="2930616" cy="322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6" name="Equation" r:id="rId3" imgW="1841400" imgH="203040" progId="Equation.DSMT4">
                  <p:embed/>
                </p:oleObj>
              </mc:Choice>
              <mc:Fallback>
                <p:oleObj name="Equation" r:id="rId3" imgW="1841400" imgH="20304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100" y="6320888"/>
                        <a:ext cx="2930616" cy="322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256" y="2577282"/>
            <a:ext cx="2743200" cy="1152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75" y="1948310"/>
            <a:ext cx="5457825" cy="2085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r="7280"/>
          <a:stretch/>
        </p:blipFill>
        <p:spPr>
          <a:xfrm>
            <a:off x="501475" y="4340018"/>
            <a:ext cx="7087343" cy="7072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r="7157"/>
          <a:stretch/>
        </p:blipFill>
        <p:spPr>
          <a:xfrm>
            <a:off x="501476" y="5170663"/>
            <a:ext cx="7096745" cy="707231"/>
          </a:xfrm>
          <a:prstGeom prst="rect">
            <a:avLst/>
          </a:prstGeom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210694" y="6202258"/>
          <a:ext cx="2378124" cy="56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7" name="Equation" r:id="rId9" imgW="1790640" imgH="419040" progId="Equation.DSMT4">
                  <p:embed/>
                </p:oleObj>
              </mc:Choice>
              <mc:Fallback>
                <p:oleObj name="Equation" r:id="rId9" imgW="1790640" imgH="41904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10694" y="6202258"/>
                        <a:ext cx="2378124" cy="560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ight Arrow 23"/>
          <p:cNvSpPr/>
          <p:nvPr/>
        </p:nvSpPr>
        <p:spPr bwMode="auto">
          <a:xfrm>
            <a:off x="4093150" y="6320888"/>
            <a:ext cx="851338" cy="262792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481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01475" y="56400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1474" y="1389634"/>
            <a:ext cx="7702901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It seems that advertising did increase the conversion rate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Evidence from z-test of proportions and logistic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But was the campaign profitable?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What was the gain in contribution?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What was the cost of the campaign?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What was the ROI?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5421" y="56400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7135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230" y="1291772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Increase in Contribution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67" y="2293919"/>
            <a:ext cx="4010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52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230" y="1291772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Cost/Return on Investment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67" y="2363958"/>
            <a:ext cx="40100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456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230" y="1291772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Opportunity Cost of the Control Group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67" y="2153471"/>
            <a:ext cx="4010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7617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230" y="1291772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do we know?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229" y="3550445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do we not know?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229" y="1976411"/>
            <a:ext cx="579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Advertising seems to have an effect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Campaign ROI is positive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901" y="4312028"/>
            <a:ext cx="737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Should the effect of advertising depend on frequency of exposures?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Could spend and exposures be optimized?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9832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4193" y="86828"/>
            <a:ext cx="8229600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54478" y="529756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3444" y="521524"/>
            <a:ext cx="645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Advertising is Mostly Search and Display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97" y="1443825"/>
            <a:ext cx="5980748" cy="48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813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230" y="1111480"/>
            <a:ext cx="770290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Effect Does the Number of Impressions Have on Conversions?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“Frequency Analysis” tab is a Pivot Table that shows how many users see 1 ad, 2 ads and so 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4,861 users are exposed to 1 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3,379 users are exposed to 2 ads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772" t="42252" r="34241" b="13348"/>
          <a:stretch/>
        </p:blipFill>
        <p:spPr>
          <a:xfrm>
            <a:off x="558230" y="2776531"/>
            <a:ext cx="8303412" cy="3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4766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8994" y="285400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8231" y="614452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2177" y="614455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230" y="1291772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Very few users are exposed to more than 100 ads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50" y="2225171"/>
            <a:ext cx="55054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6629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52" t="22080" r="34386" b="11621"/>
          <a:stretch/>
        </p:blipFill>
        <p:spPr>
          <a:xfrm>
            <a:off x="553418" y="1498060"/>
            <a:ext cx="8361982" cy="591084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68" y="818666"/>
            <a:ext cx="77029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Group Analysis Tab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Filter by Test to See Treatment vs. Control Groups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881535" y="3340359"/>
            <a:ext cx="1539551" cy="3079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9582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59" y="1551954"/>
            <a:ext cx="5620555" cy="33770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4537" y="957403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Do We Learn From This Graph?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087" y="5185781"/>
            <a:ext cx="7702901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the Test Group, advertising effectiveness increases then plateaus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When the Control Group sees more ads they become more responsive!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is this effect? (it also seems to flatten out…)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2417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98" y="1539970"/>
            <a:ext cx="3127652" cy="1879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70290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4537" y="957403"/>
            <a:ext cx="77029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Do We Learn From This Graph?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8273" y="3626426"/>
            <a:ext cx="7702901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Even among Control group conversion increases with number of exposures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But this CANNOT be due to advertising (unless Smokey the Bear is hawking designer handbags!)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People online </a:t>
            </a:r>
            <a:r>
              <a:rPr lang="en-US" sz="1400" i="1" u="sng" dirty="0" smtClean="0">
                <a:solidFill>
                  <a:schemeClr val="tx2"/>
                </a:solidFill>
              </a:rPr>
              <a:t>MORE</a:t>
            </a:r>
            <a:r>
              <a:rPr lang="en-US" sz="1400" dirty="0" smtClean="0">
                <a:solidFill>
                  <a:schemeClr val="tx2"/>
                </a:solidFill>
              </a:rPr>
              <a:t> have a </a:t>
            </a:r>
            <a:r>
              <a:rPr lang="en-US" sz="1400" i="1" u="sng" dirty="0" smtClean="0">
                <a:solidFill>
                  <a:schemeClr val="tx2"/>
                </a:solidFill>
              </a:rPr>
              <a:t>HIGHER</a:t>
            </a:r>
            <a:r>
              <a:rPr lang="en-US" sz="1400" dirty="0" smtClean="0">
                <a:solidFill>
                  <a:schemeClr val="tx2"/>
                </a:solidFill>
              </a:rPr>
              <a:t> propensity to buy and hence are </a:t>
            </a:r>
            <a:r>
              <a:rPr lang="en-US" sz="1400" i="1" u="sng" dirty="0" smtClean="0">
                <a:solidFill>
                  <a:schemeClr val="tx2"/>
                </a:solidFill>
              </a:rPr>
              <a:t>MORE LIKELY </a:t>
            </a:r>
            <a:r>
              <a:rPr lang="en-US" sz="1400" dirty="0" smtClean="0">
                <a:solidFill>
                  <a:schemeClr val="tx2"/>
                </a:solidFill>
              </a:rPr>
              <a:t>to be targeted to be served an ad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These people live in equal proportions in the Treatment and Control groups because of random assignment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Since we have the control group we can control for this effect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But what about the plateau…consider the logarithm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7529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178" t="22717" r="33900" b="13835"/>
          <a:stretch/>
        </p:blipFill>
        <p:spPr>
          <a:xfrm>
            <a:off x="564536" y="1754311"/>
            <a:ext cx="7979314" cy="530854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4536" y="812360"/>
            <a:ext cx="786686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Logarithms!  They are not just for elasticities!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Impressions vs. LN(Impressions)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28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6" y="1601937"/>
            <a:ext cx="3507489" cy="50417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536" y="812360"/>
            <a:ext cx="786686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go back to logistic regression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0640" y="1379185"/>
            <a:ext cx="2926080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propensity effect refers to the fact that people online more are better targets and likely to see more ads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LN(Imp) to control for the propensity effect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Multiply LN(Imp) by Test to compute the interaction effect between the # of impressions and being in the Treatment Group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This captures the incremental effect of advertising after controlling for the propensity effect</a:t>
            </a:r>
          </a:p>
        </p:txBody>
      </p:sp>
    </p:spTree>
    <p:extLst>
      <p:ext uri="{BB962C8B-B14F-4D97-AF65-F5344CB8AC3E}">
        <p14:creationId xmlns:p14="http://schemas.microsoft.com/office/powerpoint/2010/main" val="335591207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6548" b="28259"/>
          <a:stretch/>
        </p:blipFill>
        <p:spPr>
          <a:xfrm>
            <a:off x="1178867" y="2246753"/>
            <a:ext cx="5809267" cy="52151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536" y="812360"/>
            <a:ext cx="7866863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go back to logistic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Conversion is the response variable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LN(Impressions) is used to control for the propensity effect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interaction of LN(Impressions) x Test estimates the effect of advertising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643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91" y="1684780"/>
            <a:ext cx="5219477" cy="143212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5300" y="-29283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4537" y="299769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4536" y="812360"/>
            <a:ext cx="786686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go back to logistic regression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8483" y="299772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536" y="3534801"/>
            <a:ext cx="7866863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find a positive propensity effect---the more impressions you see the more likely you are to buy, whether you are in the test or the control group!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find a positive effect of advertising---after controlling for propensity the interaction of the log of impressions and the treatment group is positive</a:t>
            </a:r>
          </a:p>
        </p:txBody>
      </p:sp>
    </p:spTree>
    <p:extLst>
      <p:ext uri="{BB962C8B-B14F-4D97-AF65-F5344CB8AC3E}">
        <p14:creationId xmlns:p14="http://schemas.microsoft.com/office/powerpoint/2010/main" val="40448281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28" y="1678443"/>
            <a:ext cx="8302181" cy="408155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838" y="140566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730075" y="469618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4021" y="469621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074" y="1067323"/>
            <a:ext cx="786686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Is the company getting the most they can out of ad spend?</a:t>
            </a:r>
          </a:p>
        </p:txBody>
      </p:sp>
    </p:spTree>
    <p:extLst>
      <p:ext uri="{BB962C8B-B14F-4D97-AF65-F5344CB8AC3E}">
        <p14:creationId xmlns:p14="http://schemas.microsoft.com/office/powerpoint/2010/main" val="212148819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4193" y="86828"/>
            <a:ext cx="8229600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54478" y="529756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3807" y="509138"/>
            <a:ext cx="593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Desktop vs Mobile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4" y="1513490"/>
            <a:ext cx="8303288" cy="46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52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517"/>
            <a:ext cx="8984552" cy="422891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0838" y="140566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730075" y="469618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4021" y="469621"/>
            <a:ext cx="51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 Effectiveness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075" y="1023084"/>
            <a:ext cx="786686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Company could more than double ad spend to generate a 22% improvement in ROI</a:t>
            </a:r>
          </a:p>
        </p:txBody>
      </p:sp>
    </p:spTree>
    <p:extLst>
      <p:ext uri="{BB962C8B-B14F-4D97-AF65-F5344CB8AC3E}">
        <p14:creationId xmlns:p14="http://schemas.microsoft.com/office/powerpoint/2010/main" val="104206987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DIGITAL DISPLAY AD EFFECTIVENESS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730075" y="621447"/>
            <a:ext cx="7866862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</a:rPr>
              <a:t>KEY CONCEPTS FROM TODAY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075" y="1617374"/>
            <a:ext cx="7866863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Trends in digital marketing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Threats to the validity of response models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Field experiments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Digital field experiments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1302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4193" y="86828"/>
            <a:ext cx="8229600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54478" y="529756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3444" y="521524"/>
            <a:ext cx="645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Advertising Pricing Models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13" y="1494012"/>
            <a:ext cx="6300788" cy="42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42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427"/>
          <a:stretch/>
        </p:blipFill>
        <p:spPr>
          <a:xfrm>
            <a:off x="1077379" y="1507184"/>
            <a:ext cx="6756754" cy="3771801"/>
          </a:xfrm>
          <a:prstGeom prst="rect">
            <a:avLst/>
          </a:prstGeom>
        </p:spPr>
      </p:pic>
      <p:pic>
        <p:nvPicPr>
          <p:cNvPr id="71684" name="Picture 4" descr="Image result for taylor made irons digital 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637" y="1708877"/>
            <a:ext cx="1276978" cy="6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924" y="320049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10936" y="652289"/>
            <a:ext cx="8504464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0173" y="653816"/>
            <a:ext cx="579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Digital Display Advertising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894201" y="1564823"/>
            <a:ext cx="2232397" cy="90178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376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488" t="48256" r="43415" b="5695"/>
          <a:stretch/>
        </p:blipFill>
        <p:spPr>
          <a:xfrm>
            <a:off x="0" y="1663655"/>
            <a:ext cx="4739268" cy="39475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158748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53947" y="578737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</a:rPr>
              <a:t>Types of Display Ads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8671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158748"/>
            <a:ext cx="8793162" cy="307777"/>
          </a:xfrm>
        </p:spPr>
        <p:txBody>
          <a:bodyPr/>
          <a:lstStyle/>
          <a:p>
            <a:r>
              <a:rPr lang="en-US" sz="2000" dirty="0" smtClean="0"/>
              <a:t>DIGITAL MARKETING</a:t>
            </a:r>
            <a:endParaRPr lang="en-US" sz="200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53947" y="578737"/>
            <a:ext cx="6775450" cy="401637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</a:rPr>
              <a:t>Types of Display Ads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756" t="14943" r="36610"/>
          <a:stretch/>
        </p:blipFill>
        <p:spPr>
          <a:xfrm>
            <a:off x="1557983" y="1003281"/>
            <a:ext cx="5430645" cy="72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22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58895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Does Advertising Matter?  A Closer Look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74217" y="1449992"/>
          <a:ext cx="8534085" cy="313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3" imgW="6222960" imgH="228600" progId="Equation.DSMT4">
                  <p:embed/>
                </p:oleObj>
              </mc:Choice>
              <mc:Fallback>
                <p:oleObj name="Equation" r:id="rId3" imgW="622296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217" y="1449992"/>
                        <a:ext cx="8534085" cy="313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91054" y="3695757"/>
            <a:ext cx="693821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if Toyota is setting their ad budget based on expected sales?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Cars that are expected to sell more are supported by higher advertising.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Causality is reversed!  Sales drives advertising allocation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1433415" y="2602019"/>
          <a:ext cx="26749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Equation" r:id="rId5" imgW="1269720" imgH="393480" progId="Equation.DSMT4">
                  <p:embed/>
                </p:oleObj>
              </mc:Choice>
              <mc:Fallback>
                <p:oleObj name="Equation" r:id="rId5" imgW="1269720" imgH="39348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3415" y="2602019"/>
                        <a:ext cx="2674938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91054" y="1966644"/>
            <a:ext cx="693821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effect of a $ increase in sales on advertising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4193" y="86828"/>
            <a:ext cx="8229600" cy="307777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A CONCERN WITH RESPONSE MODELS</a:t>
            </a:r>
            <a:endParaRPr lang="en-US" sz="2000" kern="0" dirty="0"/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476250" y="5763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Does Advertising Matter?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406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43765</TotalTime>
  <Words>1241</Words>
  <Application>Microsoft Office PowerPoint</Application>
  <PresentationFormat>Letter Paper (8.5x11 in)</PresentationFormat>
  <Paragraphs>258</Paragraphs>
  <Slides>41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Calibri</vt:lpstr>
      <vt:lpstr>Cambria Math</vt:lpstr>
      <vt:lpstr>Times New Roman</vt:lpstr>
      <vt:lpstr>Wingdings</vt:lpstr>
      <vt:lpstr>Blank Presentation</vt:lpstr>
      <vt:lpstr>Equation</vt:lpstr>
      <vt:lpstr>Document</vt:lpstr>
      <vt:lpstr>PowerPoint Presentation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PowerPoint Presentation</vt:lpstr>
      <vt:lpstr>Channel Structure at Warby Parker:  Showrooms</vt:lpstr>
      <vt:lpstr>PowerPoint Presentation</vt:lpstr>
      <vt:lpstr>PowerPoint Presentation</vt:lpstr>
      <vt:lpstr>DIGITAL MARKETING</vt:lpstr>
      <vt:lpstr>PowerPoint Presentation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MARKETING</vt:lpstr>
      <vt:lpstr>DIGITAL DISPLAY AD EFFECTIVENESS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2652</cp:revision>
  <cp:lastPrinted>2003-03-12T22:20:00Z</cp:lastPrinted>
  <dcterms:created xsi:type="dcterms:W3CDTF">2001-05-16T12:53:39Z</dcterms:created>
  <dcterms:modified xsi:type="dcterms:W3CDTF">2022-11-01T18:21:46Z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